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60120"/>
          </a:xfrm>
          <a:prstGeom prst="rect">
            <a:avLst/>
          </a:prstGeom>
          <a:solidFill>
            <a:srgbClr val="1F4E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09728"/>
            <a:ext cx="112471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FFFF"/>
                </a:solidFill>
              </a:defRPr>
            </a:pPr>
            <a:r>
              <a:t>Boat Quay — Unmapped Till Items: Manager Briefing</a:t>
            </a:r>
          </a:p>
          <a:p>
            <a:pPr algn="l">
              <a:defRPr sz="1300" b="0">
                <a:solidFill>
                  <a:srgbClr val="D9E1F2"/>
                </a:solidFill>
              </a:defRPr>
            </a:pPr>
            <a:r>
              <a:t>Slide 1 of 3  |  Historical finding, data cutoff 30 June 2026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188720"/>
            <a:ext cx="11247120" cy="685800"/>
          </a:xfrm>
          <a:prstGeom prst="rect">
            <a:avLst/>
          </a:prstGeom>
          <a:solidFill>
            <a:srgbClr val="FFC7CE"/>
          </a:solidFill>
          <a:ln w="19050">
            <a:solidFill>
              <a:srgbClr val="9C000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37160"/>
          <a:lstStyle/>
          <a:p>
            <a:pPr algn="l">
              <a:defRPr sz="1300" b="1">
                <a:solidFill>
                  <a:srgbClr val="9C0006"/>
                </a:solidFill>
              </a:defRPr>
            </a:pPr>
            <a:r>
              <a:t>REPORTING CUTOFF: historical finding as of 30 June 2026. These 5 buttons were unmapped as at that date, not necessarily today. Check current POS configuration first, then map whichever remain unmapped.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2057400"/>
            <a:ext cx="2606040" cy="1188720"/>
          </a:xfrm>
          <a:prstGeom prst="rect">
            <a:avLst/>
          </a:prstGeom>
          <a:solidFill>
            <a:srgbClr val="EEF3FA"/>
          </a:solidFill>
          <a:ln>
            <a:solidFill>
              <a:srgbClr val="CFD9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1F4E78"/>
                </a:solidFill>
              </a:defRPr>
            </a:pPr>
            <a:r>
              <a:t>5</a:t>
            </a:r>
          </a:p>
          <a:p>
            <a:pPr algn="ctr">
              <a:defRPr sz="1100" b="0">
                <a:solidFill>
                  <a:srgbClr val="404040"/>
                </a:solidFill>
              </a:defRPr>
            </a:pPr>
            <a:r>
              <a:t>Unmapped till buttons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3200400" y="2057400"/>
            <a:ext cx="2606040" cy="1188720"/>
          </a:xfrm>
          <a:prstGeom prst="rect">
            <a:avLst/>
          </a:prstGeom>
          <a:solidFill>
            <a:srgbClr val="EEF3FA"/>
          </a:solidFill>
          <a:ln>
            <a:solidFill>
              <a:srgbClr val="CFD9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1F4E78"/>
                </a:solidFill>
              </a:defRPr>
            </a:pPr>
            <a:r>
              <a:t>566</a:t>
            </a:r>
          </a:p>
          <a:p>
            <a:pPr algn="ctr">
              <a:defRPr sz="1100" b="0">
                <a:solidFill>
                  <a:srgbClr val="404040"/>
                </a:solidFill>
              </a:defRPr>
            </a:pPr>
            <a:r>
              <a:t>Till lines</a:t>
            </a:r>
          </a:p>
        </p:txBody>
      </p:sp>
      <p:sp>
        <p:nvSpPr>
          <p:cNvPr id="7" name="Rectangle 6"/>
          <p:cNvSpPr/>
          <p:nvPr/>
        </p:nvSpPr>
        <p:spPr>
          <a:xfrm>
            <a:off x="5943600" y="2057400"/>
            <a:ext cx="2606040" cy="1188720"/>
          </a:xfrm>
          <a:prstGeom prst="rect">
            <a:avLst/>
          </a:prstGeom>
          <a:solidFill>
            <a:srgbClr val="EEF3FA"/>
          </a:solidFill>
          <a:ln>
            <a:solidFill>
              <a:srgbClr val="CFD9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1F4E78"/>
                </a:solidFill>
              </a:defRPr>
            </a:pPr>
            <a:r>
              <a:t>811</a:t>
            </a:r>
          </a:p>
          <a:p>
            <a:pPr algn="ctr">
              <a:defRPr sz="1100" b="0">
                <a:solidFill>
                  <a:srgbClr val="404040"/>
                </a:solidFill>
              </a:defRPr>
            </a:pPr>
            <a:r>
              <a:t>Units</a:t>
            </a:r>
          </a:p>
        </p:txBody>
      </p:sp>
      <p:sp>
        <p:nvSpPr>
          <p:cNvPr id="8" name="Rectangle 7"/>
          <p:cNvSpPr/>
          <p:nvPr/>
        </p:nvSpPr>
        <p:spPr>
          <a:xfrm>
            <a:off x="8686800" y="2057400"/>
            <a:ext cx="2606040" cy="1188720"/>
          </a:xfrm>
          <a:prstGeom prst="rect">
            <a:avLst/>
          </a:prstGeom>
          <a:solidFill>
            <a:srgbClr val="EEF3FA"/>
          </a:solidFill>
          <a:ln>
            <a:solidFill>
              <a:srgbClr val="CFD9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2400" b="1">
                <a:solidFill>
                  <a:srgbClr val="1F4E78"/>
                </a:solidFill>
              </a:defRPr>
            </a:pPr>
            <a:r>
              <a:t>SGD 14,991</a:t>
            </a:r>
          </a:p>
          <a:p>
            <a:pPr algn="ctr">
              <a:defRPr sz="1100" b="0">
                <a:solidFill>
                  <a:srgbClr val="404040"/>
                </a:solidFill>
              </a:defRPr>
            </a:pPr>
            <a:r>
              <a:t>Recorded sales awaiting mapping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3429000"/>
            <a:ext cx="11247120" cy="640080"/>
          </a:xfrm>
          <a:prstGeom prst="rect">
            <a:avLst/>
          </a:prstGeom>
          <a:solidFill>
            <a:srgbClr val="E2EFDA"/>
          </a:solidFill>
          <a:ln>
            <a:solidFill>
              <a:srgbClr val="37562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37160"/>
          <a:lstStyle/>
          <a:p>
            <a:pPr algn="l">
              <a:defRPr sz="1300" b="1">
                <a:solidFill>
                  <a:srgbClr val="375623"/>
                </a:solidFill>
              </a:defRPr>
            </a:pPr>
            <a:r>
              <a:t>IMPORTANT: SGD 14,991 is recorded sales awaiting product mapping — it is NOT lost revenue. The sales happened and were rung on the till; they had not been matched to a menu item as of 30 June 2026.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4251960"/>
            <a:ext cx="11247120" cy="2194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2E75B6"/>
                </a:solidFill>
              </a:defRPr>
            </a:pPr>
            <a:r>
              <a:t>The finding</a:t>
            </a:r>
          </a:p>
          <a:p>
            <a:pPr algn="l">
              <a:defRPr sz="1400" b="0">
                <a:solidFill>
                  <a:srgbClr val="404040"/>
                </a:solidFill>
              </a:defRPr>
            </a:pPr>
            <a:r>
              <a:t>As at the 30 Jun 2026 cutoff, Boat Quay had the largest unmapped-till-item total of the group's five outlets. Five ALL-CAPS till button names had never been matched to a menu item, so this sales activity was invisible to product-level reporting even though it was really being sold.</a:t>
            </a:r>
          </a:p>
          <a:p>
            <a:pPr algn="l">
              <a:defRPr sz="1400" b="0">
                <a:solidFill>
                  <a:srgbClr val="404040"/>
                </a:solidFill>
              </a:defRPr>
            </a:pPr>
            <a:r>
              <a:t>All five are recognisable products (a pandan cream ale, barramundi tacos, a draft beer, a chilli prawn pizza) rung under free-text abbreviations instead of the standard mapped name. Each first appeared between 2 May and 5 June 2026.</a:t>
            </a:r>
          </a:p>
          <a:p>
            <a:pPr algn="l">
              <a:defRPr sz="1000" b="0">
                <a:solidFill>
                  <a:srgbClr val="777777"/>
                </a:solidFill>
              </a:defRPr>
            </a:pPr>
            <a:r>
              <a:t>Source: AI Command Centre report, run a146f8b4-3873-4e63-9c08-ea2bef8e9397, Finding 2.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822960"/>
          </a:xfrm>
          <a:prstGeom prst="rect">
            <a:avLst/>
          </a:prstGeom>
          <a:solidFill>
            <a:srgbClr val="1F4E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09728"/>
            <a:ext cx="1124712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FFFFF"/>
                </a:solidFill>
              </a:defRPr>
            </a:pPr>
            <a:r>
              <a:t>The five unmapped till buttons (as at 30 Jun 2026)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097280"/>
          <a:ext cx="1124712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1840"/>
                <a:gridCol w="1188720"/>
                <a:gridCol w="1097280"/>
                <a:gridCol w="1645920"/>
                <a:gridCol w="2011680"/>
                <a:gridCol w="2011680"/>
              </a:tblGrid>
              <a:tr h="600891">
                <a:tc>
                  <a:txBody>
                    <a:bodyPr/>
                    <a:lstStyle/>
                    <a:p>
                      <a:pPr algn="ctr">
                        <a:defRPr b="1" sz="1300">
                          <a:solidFill>
                            <a:srgbClr val="FFFFFF"/>
                          </a:solidFill>
                        </a:defRPr>
                      </a:pPr>
                      <a:r>
                        <a:t>Raw till button name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1" sz="1300">
                          <a:solidFill>
                            <a:srgbClr val="FFFFFF"/>
                          </a:solidFill>
                        </a:defRPr>
                      </a:pPr>
                      <a:r>
                        <a:t>Lines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1" sz="1300">
                          <a:solidFill>
                            <a:srgbClr val="FFFFFF"/>
                          </a:solidFill>
                        </a:defRPr>
                      </a:pPr>
                      <a:r>
                        <a:t>Units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1" sz="1300">
                          <a:solidFill>
                            <a:srgbClr val="FFFFFF"/>
                          </a:solidFill>
                        </a:defRPr>
                      </a:pPr>
                      <a:r>
                        <a:t>Sales (SGD)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1" sz="1300">
                          <a:solidFill>
                            <a:srgbClr val="FFFFFF"/>
                          </a:solidFill>
                        </a:defRPr>
                      </a:pPr>
                      <a:r>
                        <a:t>First seen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1" sz="1300">
                          <a:solidFill>
                            <a:srgbClr val="FFFFFF"/>
                          </a:solidFill>
                        </a:defRPr>
                      </a:pPr>
                      <a:r>
                        <a:t>Last seen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600891">
                <a:tc>
                  <a:txBody>
                    <a:bodyPr/>
                    <a:lstStyle/>
                    <a:p>
                      <a:pPr algn="l">
                        <a:defRPr sz="1250" b="1"/>
                      </a:pPr>
                      <a:r>
                        <a:t>PANDAN CREAM ALE PNT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186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256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3,968.00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15 May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30 Jun 2026</a:t>
                      </a:r>
                    </a:p>
                  </a:txBody>
                  <a:tcPr/>
                </a:tc>
              </a:tr>
              <a:tr h="600891">
                <a:tc>
                  <a:txBody>
                    <a:bodyPr/>
                    <a:lstStyle/>
                    <a:p>
                      <a:pPr algn="l">
                        <a:defRPr sz="1250" b="1"/>
                      </a:pPr>
                      <a:r>
                        <a:t>SMBL BARRA TACOS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102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3,402.00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2 May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30 Jun 2026</a:t>
                      </a:r>
                    </a:p>
                  </a:txBody>
                  <a:tcPr/>
                </a:tc>
              </a:tr>
              <a:tr h="600891">
                <a:tc>
                  <a:txBody>
                    <a:bodyPr/>
                    <a:lstStyle/>
                    <a:p>
                      <a:pPr algn="l">
                        <a:defRPr sz="1250" b="1"/>
                      </a:pPr>
                      <a:r>
                        <a:t>AUGUSTINER HELL DRFT PNT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124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175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2,975.00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8 May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30 Jun 2026</a:t>
                      </a:r>
                    </a:p>
                  </a:txBody>
                  <a:tcPr/>
                </a:tc>
              </a:tr>
              <a:tr h="600891">
                <a:tc>
                  <a:txBody>
                    <a:bodyPr/>
                    <a:lstStyle/>
                    <a:p>
                      <a:pPr algn="l">
                        <a:defRPr sz="1250" b="1"/>
                      </a:pPr>
                      <a:r>
                        <a:t>DESCHUTES FRSH SQZ DRFT PNT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112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2,945.00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1 Jun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30 Jun 2026</a:t>
                      </a:r>
                    </a:p>
                  </a:txBody>
                  <a:tcPr/>
                </a:tc>
              </a:tr>
              <a:tr h="600891">
                <a:tc>
                  <a:txBody>
                    <a:bodyPr/>
                    <a:lstStyle/>
                    <a:p>
                      <a:pPr algn="l">
                        <a:defRPr sz="1250" b="1"/>
                      </a:pPr>
                      <a:r>
                        <a:t>PIZZA IPOH CHLI PRWN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1,701.00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5 Jun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50"/>
                      </a:pPr>
                      <a:r>
                        <a:t>30 Jun 2026</a:t>
                      </a:r>
                    </a:p>
                  </a:txBody>
                  <a:tcPr/>
                </a:tc>
              </a:tr>
              <a:tr h="600894">
                <a:tc>
                  <a:txBody>
                    <a:bodyPr/>
                    <a:lstStyle/>
                    <a:p>
                      <a:pPr algn="l">
                        <a:defRPr b="1" sz="1300"/>
                      </a:pPr>
                      <a:r>
                        <a:t>TOTAL (5 items)</a:t>
                      </a:r>
                    </a:p>
                  </a:txBody>
                  <a:tcP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1" sz="1300"/>
                      </a:pPr>
                      <a:r>
                        <a:t>566</a:t>
                      </a:r>
                    </a:p>
                  </a:txBody>
                  <a:tcP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1" sz="1300"/>
                      </a:pPr>
                      <a:r>
                        <a:t>811</a:t>
                      </a:r>
                    </a:p>
                  </a:txBody>
                  <a:tcP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1" sz="1300"/>
                      </a:pPr>
                      <a:r>
                        <a:t>14,991.00</a:t>
                      </a:r>
                    </a:p>
                  </a:txBody>
                  <a:tcP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1" sz="1300"/>
                      </a:pPr>
                    </a:p>
                  </a:txBody>
                  <a:tcP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b="1" sz="1300"/>
                      </a:pPr>
                    </a:p>
                  </a:txBody>
                  <a:tcPr>
                    <a:solidFill>
                      <a:srgbClr val="D9E1F2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5486400"/>
            <a:ext cx="112471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75623"/>
                </a:solidFill>
              </a:defRPr>
            </a:pPr>
            <a:r>
              <a:t>Verified: 186+102+124+112+42 = 566 lines; 256+162+175+155+63 = 811 units; 3,968+3,402+2,975+2,945+1,701 = SGD 14,991.00 — reconciles exactly to the report's Finding 2 table and to out_unmapped_by_outlet.csv (Boat Quay row).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822960"/>
          </a:xfrm>
          <a:prstGeom prst="rect">
            <a:avLst/>
          </a:prstGeom>
          <a:solidFill>
            <a:srgbClr val="1F4E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09728"/>
            <a:ext cx="1124712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FFFFF"/>
                </a:solidFill>
              </a:defRPr>
            </a:pPr>
            <a:r>
              <a:t>Actions: verify first, then fix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51560"/>
            <a:ext cx="11247120" cy="1078992"/>
          </a:xfrm>
          <a:prstGeom prst="rect">
            <a:avLst/>
          </a:prstGeom>
          <a:solidFill>
            <a:srgbClr val="EEF3FA"/>
          </a:solidFill>
          <a:ln>
            <a:solidFill>
              <a:srgbClr val="CFD9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 tIns="54864" bIns="36576">
            <a:normAutofit/>
          </a:bodyPr>
          <a:lstStyle/>
          <a:p>
            <a:pPr algn="l">
              <a:defRPr sz="1400" b="1">
                <a:solidFill>
                  <a:srgbClr val="1F4E78"/>
                </a:solidFill>
              </a:defRPr>
            </a:pPr>
            <a:r>
              <a:t>1. Verify (first)</a:t>
            </a:r>
          </a:p>
          <a:p>
            <a:pPr algn="l">
              <a:defRPr sz="1200" b="0">
                <a:solidFill>
                  <a:srgbClr val="404040"/>
                </a:solidFill>
              </a:defRPr>
            </a:pPr>
            <a:r>
              <a:t>Check current POS configuration to see which of these five buttons remain unmapped today — this briefing reflects the 30 Jun 2026 cutoff, not necessarily today's till state.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2258568"/>
            <a:ext cx="11247120" cy="1078992"/>
          </a:xfrm>
          <a:prstGeom prst="rect">
            <a:avLst/>
          </a:prstGeom>
          <a:solidFill>
            <a:srgbClr val="EEF3FA"/>
          </a:solidFill>
          <a:ln>
            <a:solidFill>
              <a:srgbClr val="CFD9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 tIns="54864" bIns="36576">
            <a:normAutofit/>
          </a:bodyPr>
          <a:lstStyle/>
          <a:p>
            <a:pPr algn="l">
              <a:defRPr sz="1400" b="1">
                <a:solidFill>
                  <a:srgbClr val="1F4E78"/>
                </a:solidFill>
              </a:defRPr>
            </a:pPr>
            <a:r>
              <a:t>2. Map (this week)</a:t>
            </a:r>
          </a:p>
          <a:p>
            <a:pPr algn="l">
              <a:defRPr sz="1200" b="0">
                <a:solidFill>
                  <a:srgbClr val="404040"/>
                </a:solidFill>
              </a:defRPr>
            </a:pPr>
            <a:r>
              <a:t>For whichever of the five remain unmapped, match them to their correct menu items. Use the accompanying Excel/CSV cleanup checklist to assign an owner and track completion; leave Confirmed Menu Mapping, Owner, Status and Completion Date to be filled in by the POS team, not assumed here.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3465576"/>
            <a:ext cx="11247120" cy="1078992"/>
          </a:xfrm>
          <a:prstGeom prst="rect">
            <a:avLst/>
          </a:prstGeom>
          <a:solidFill>
            <a:srgbClr val="EEF3FA"/>
          </a:solidFill>
          <a:ln>
            <a:solidFill>
              <a:srgbClr val="CFD9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 tIns="54864" bIns="36576">
            <a:normAutofit/>
          </a:bodyPr>
          <a:lstStyle/>
          <a:p>
            <a:pPr algn="l">
              <a:defRPr sz="1400" b="1">
                <a:solidFill>
                  <a:srgbClr val="1F4E78"/>
                </a:solidFill>
              </a:defRPr>
            </a:pPr>
            <a:r>
              <a:t>3. Prevent (ongoing)</a:t>
            </a:r>
          </a:p>
          <a:p>
            <a:pPr algn="l">
              <a:defRPr sz="1200" b="0">
                <a:solidFill>
                  <a:srgbClr val="404040"/>
                </a:solidFill>
              </a:defRPr>
            </a:pPr>
            <a:r>
              <a:t>Audit till naming conventions at Boat Quay so new items are created with the standard mapped name from day one, instead of a free-text abbreviation.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672584"/>
            <a:ext cx="11247120" cy="1078992"/>
          </a:xfrm>
          <a:prstGeom prst="rect">
            <a:avLst/>
          </a:prstGeom>
          <a:solidFill>
            <a:srgbClr val="EEF3FA"/>
          </a:solidFill>
          <a:ln>
            <a:solidFill>
              <a:srgbClr val="CFD9E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82880" tIns="54864" bIns="36576">
            <a:normAutofit/>
          </a:bodyPr>
          <a:lstStyle/>
          <a:p>
            <a:pPr algn="l">
              <a:defRPr sz="1400" b="1">
                <a:solidFill>
                  <a:srgbClr val="1F4E78"/>
                </a:solidFill>
              </a:defRPr>
            </a:pPr>
            <a:r>
              <a:t>4. Flag similar launches</a:t>
            </a:r>
          </a:p>
          <a:p>
            <a:pPr algn="l">
              <a:defRPr sz="1200" b="0">
                <a:solidFill>
                  <a:srgbClr val="404040"/>
                </a:solidFill>
              </a:defRPr>
            </a:pPr>
            <a:r>
              <a:t>Each of these five items first appeared between 2 May and 5 June 2026. Flag this pattern to whoever manages new menu-item setup so future launches are created with a standard mapped name from the start.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007608"/>
            <a:ext cx="112471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50" b="0">
                <a:solidFill>
                  <a:srgbClr val="777777"/>
                </a:solidFill>
              </a:defRPr>
            </a:pPr>
            <a:r>
              <a:t>Source run a146f8b4-3873-4e63-9c08-ea2bef8e9397, Finding 2. Not a revenue/profitability statement — SGD 14,991 is recorded sales awaiting product mapping, not lost revenue.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